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27.xml" ContentType="application/vnd.openxmlformats-officedocument.presentationml.slide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280" r:id="rId2"/>
    <p:sldId id="452" r:id="rId3"/>
    <p:sldId id="427" r:id="rId4"/>
    <p:sldId id="439" r:id="rId5"/>
    <p:sldId id="438" r:id="rId6"/>
    <p:sldId id="441" r:id="rId7"/>
    <p:sldId id="456" r:id="rId8"/>
    <p:sldId id="425" r:id="rId9"/>
    <p:sldId id="442" r:id="rId10"/>
    <p:sldId id="431" r:id="rId11"/>
    <p:sldId id="446" r:id="rId12"/>
    <p:sldId id="447" r:id="rId13"/>
    <p:sldId id="457" r:id="rId14"/>
    <p:sldId id="458" r:id="rId15"/>
    <p:sldId id="432" r:id="rId16"/>
    <p:sldId id="444" r:id="rId17"/>
    <p:sldId id="428" r:id="rId18"/>
    <p:sldId id="445" r:id="rId19"/>
    <p:sldId id="454" r:id="rId20"/>
    <p:sldId id="434" r:id="rId21"/>
    <p:sldId id="436" r:id="rId22"/>
    <p:sldId id="437" r:id="rId23"/>
    <p:sldId id="422" r:id="rId24"/>
    <p:sldId id="433" r:id="rId25"/>
    <p:sldId id="450" r:id="rId26"/>
    <p:sldId id="435" r:id="rId27"/>
    <p:sldId id="421" r:id="rId2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980"/>
    <a:srgbClr val="FFCC99"/>
    <a:srgbClr val="CCCCFF"/>
    <a:srgbClr val="FFFF99"/>
    <a:srgbClr val="99FFCC"/>
    <a:srgbClr val="FF5050"/>
    <a:srgbClr val="336600"/>
    <a:srgbClr val="66990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840" y="-104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40B7D231-4384-0B4A-B996-BE8AC987A40E}" type="datetime1">
              <a:rPr lang="en-GB"/>
              <a:pPr>
                <a:defRPr/>
              </a:pPr>
              <a:t>9/4/14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3FB7B275-E58E-8842-984E-C6726EEA4E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 pitchFamily="-65" charset="0"/>
              </a:defRPr>
            </a:lvl1pPr>
          </a:lstStyle>
          <a:p>
            <a:pPr>
              <a:defRPr/>
            </a:pPr>
            <a:fld id="{041553EF-9E34-6444-9C53-CF695D96B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240D9-77F8-C044-88F0-37AC881E68B2}" type="slidenum">
              <a:rPr lang="en-US">
                <a:latin typeface="Lucida Grande" pitchFamily="-105" charset="0"/>
              </a:rPr>
              <a:pPr/>
              <a:t>1</a:t>
            </a:fld>
            <a:endParaRPr lang="en-US">
              <a:latin typeface="Lucida Grande" pitchFamily="-105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Lucida Grande" pitchFamily="-105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8600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13" name="Picture 24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5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6" name="TextBox 26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114800"/>
            <a:ext cx="57912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819400"/>
            <a:ext cx="57912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010400" y="16764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7010400" y="48768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010400" y="38100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7010400" y="27432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876925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8" name="Picture 15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6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0" name="TextBox 17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fld id="{17A5F1D8-D6DC-634D-ADC8-13E976E7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nafisehemamy/Downloads/Sperm%20Flagellar%20Kinematic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Platform for </a:t>
            </a:r>
            <a:r>
              <a:rPr lang="en-GB" sz="4000" b="0" dirty="0" err="1" smtClean="0">
                <a:latin typeface="Tahoma" pitchFamily="34" charset="0"/>
                <a:cs typeface="Tahoma" pitchFamily="34" charset="0"/>
              </a:rPr>
              <a:t>Microrobot</a:t>
            </a: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 Navigation</a:t>
            </a:r>
          </a:p>
        </p:txBody>
      </p:sp>
      <p:sp>
        <p:nvSpPr>
          <p:cNvPr id="8195" name="Subtitle 7"/>
          <p:cNvSpPr>
            <a:spLocks noGrp="1"/>
          </p:cNvSpPr>
          <p:nvPr>
            <p:ph type="subTitle" idx="1"/>
          </p:nvPr>
        </p:nvSpPr>
        <p:spPr>
          <a:xfrm>
            <a:off x="381000" y="4695825"/>
            <a:ext cx="5791200" cy="68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Nafiseh</a:t>
            </a:r>
            <a:r>
              <a:rPr lang="en-GB" dirty="0" smtClean="0">
                <a:latin typeface="Tahoma" pitchFamily="-65" charset="0"/>
                <a:ea typeface="Tahoma" pitchFamily="-65" charset="0"/>
                <a:cs typeface="Tahoma" pitchFamily="-65" charset="0"/>
              </a:rPr>
              <a:t> </a:t>
            </a: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Vahabi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MRes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</p:txBody>
      </p:sp>
      <p:pic>
        <p:nvPicPr>
          <p:cNvPr id="8196" name="Picture Placeholder 16" descr="da vinci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886325"/>
            <a:ext cx="1752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Placeholder 18" descr="cilia.pn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-19054" r="-19054"/>
          <a:stretch>
            <a:fillRect/>
          </a:stretch>
        </p:blipFill>
        <p:spPr>
          <a:xfrm>
            <a:off x="6705600" y="1676400"/>
            <a:ext cx="2286000" cy="990600"/>
          </a:xfrm>
        </p:spPr>
      </p:pic>
      <p:pic>
        <p:nvPicPr>
          <p:cNvPr id="8198" name="Picture Placeholder 15" descr="simulation.png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30724" r="-30724"/>
          <a:stretch>
            <a:fillRect/>
          </a:stretch>
        </p:blipFill>
        <p:spPr>
          <a:xfrm>
            <a:off x="6477000" y="3810000"/>
            <a:ext cx="2819400" cy="990600"/>
          </a:xfrm>
        </p:spPr>
      </p:pic>
      <p:pic>
        <p:nvPicPr>
          <p:cNvPr id="8199" name="Picture Placeholder 17" descr="helix.png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-23210" r="-23210"/>
          <a:stretch>
            <a:fillRect/>
          </a:stretch>
        </p:blipFill>
        <p:spPr>
          <a:xfrm>
            <a:off x="6629400" y="2743200"/>
            <a:ext cx="2514600" cy="99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Propulsion Modeling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543800" cy="5029200"/>
          </a:xfrm>
        </p:spPr>
        <p:txBody>
          <a:bodyPr/>
          <a:lstStyle/>
          <a:p>
            <a:pPr>
              <a:buFont typeface="Wingdings" pitchFamily="-105" charset="2"/>
              <a:buChar char="§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Resistive Force Theory (RFT)</a:t>
            </a:r>
          </a:p>
          <a:p>
            <a:pPr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Decomposes the velocity vector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Relate them to drag force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Define the coordinate frame for helix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Rotate from segment frame to helix frame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Express the differential relating velocity to force in three dimension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Velocity of segment decomposes to the sum of rotational and translational velocity</a:t>
            </a: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Char char="§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4400" y="1524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200" b="0" kern="0" dirty="0">
              <a:solidFill>
                <a:schemeClr val="tx1">
                  <a:lumMod val="65000"/>
                  <a:lumOff val="3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7413" name="Picture 4" descr="RFT-6do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6553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	   Resistive Force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Relating fluidic force and torque to the translational and rotational velocity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8436" name="Picture 5" descr="propulsion matri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71800"/>
            <a:ext cx="69723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tegr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4544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Propulsion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Regular </a:t>
            </a:r>
            <a:r>
              <a:rPr lang="en-US" dirty="0" err="1" smtClean="0"/>
              <a:t>Stokeslet</a:t>
            </a:r>
            <a:r>
              <a:rPr lang="en-US" dirty="0" smtClean="0"/>
              <a:t> Methods (RSM)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Discretizes</a:t>
            </a:r>
            <a:r>
              <a:rPr lang="en-US" dirty="0" smtClean="0"/>
              <a:t> the surface of  helix filament</a:t>
            </a:r>
          </a:p>
          <a:p>
            <a:pPr lvl="1">
              <a:buNone/>
              <a:defRPr/>
            </a:pP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dirty="0" smtClean="0"/>
              <a:t>Represent each surface</a:t>
            </a:r>
          </a:p>
          <a:p>
            <a:pPr lvl="1">
              <a:buNone/>
              <a:defRPr/>
            </a:pPr>
            <a:r>
              <a:rPr lang="en-US" dirty="0" smtClean="0"/>
              <a:t>element by regularized</a:t>
            </a:r>
          </a:p>
          <a:p>
            <a:pPr lvl="1">
              <a:buNone/>
              <a:defRPr/>
            </a:pPr>
            <a:r>
              <a:rPr lang="en-US" dirty="0" err="1" smtClean="0"/>
              <a:t>stokeslet</a:t>
            </a:r>
            <a:r>
              <a:rPr lang="en-US" dirty="0" smtClean="0"/>
              <a:t>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Body Slender Theory (BST)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stokeslet</a:t>
            </a:r>
            <a:r>
              <a:rPr lang="en-US" dirty="0" smtClean="0"/>
              <a:t> and</a:t>
            </a:r>
          </a:p>
          <a:p>
            <a:pPr lvl="1">
              <a:buNone/>
              <a:defRPr/>
            </a:pPr>
            <a:r>
              <a:rPr lang="en-US" dirty="0" smtClean="0"/>
              <a:t>doublets arranged along the </a:t>
            </a:r>
          </a:p>
          <a:p>
            <a:pPr lvl="1">
              <a:buNone/>
              <a:defRPr/>
            </a:pPr>
            <a:r>
              <a:rPr lang="en-US" dirty="0" smtClean="0"/>
              <a:t>Helical centre line.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9460" name="Picture 3" descr="Stok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438400"/>
            <a:ext cx="47355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Applied magnetic field</a:t>
            </a:r>
          </a:p>
          <a:p>
            <a:r>
              <a:rPr lang="en-US" dirty="0" smtClean="0"/>
              <a:t>To compensate the drift caused by the weight</a:t>
            </a:r>
          </a:p>
          <a:p>
            <a:pPr lvl="1"/>
            <a:r>
              <a:rPr lang="en-US" dirty="0" smtClean="0"/>
              <a:t>Direction that it must point</a:t>
            </a:r>
          </a:p>
          <a:p>
            <a:pPr lvl="1"/>
            <a:r>
              <a:rPr lang="en-US" dirty="0" smtClean="0"/>
              <a:t>Rotational velocity</a:t>
            </a:r>
          </a:p>
          <a:p>
            <a:r>
              <a:rPr lang="en-US" dirty="0" smtClean="0"/>
              <a:t>Find the desired velocity from propulsion equations system</a:t>
            </a:r>
          </a:p>
          <a:p>
            <a:endParaRPr lang="en-US" dirty="0" smtClean="0"/>
          </a:p>
          <a:p>
            <a:r>
              <a:rPr lang="en-US" dirty="0" smtClean="0"/>
              <a:t>Convert the velocity from helix frame to the world frame</a:t>
            </a:r>
          </a:p>
          <a:p>
            <a:endParaRPr lang="en-US" dirty="0" smtClean="0"/>
          </a:p>
          <a:p>
            <a:r>
              <a:rPr lang="en-US" dirty="0" smtClean="0"/>
              <a:t>Decompose the velocity to vertical and </a:t>
            </a:r>
            <a:r>
              <a:rPr lang="en-US" dirty="0" err="1" smtClean="0"/>
              <a:t>horizantal</a:t>
            </a:r>
            <a:r>
              <a:rPr lang="en-US" dirty="0" smtClean="0"/>
              <a:t> vectors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If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endParaRPr lang="en-US" dirty="0"/>
          </a:p>
        </p:txBody>
      </p:sp>
      <p:pic>
        <p:nvPicPr>
          <p:cNvPr id="4" name="Content Placeholder 3" descr="Screen Shot 2014-09-04 at 21.08.20.png"/>
          <p:cNvPicPr>
            <a:picLocks noChangeAspect="1"/>
          </p:cNvPicPr>
          <p:nvPr/>
        </p:nvPicPr>
        <p:blipFill>
          <a:blip r:embed="rId2"/>
          <a:srcRect t="-41566" b="-41566"/>
          <a:stretch>
            <a:fillRect/>
          </a:stretch>
        </p:blipFill>
        <p:spPr bwMode="auto">
          <a:xfrm>
            <a:off x="1295400" y="990600"/>
            <a:ext cx="1119911" cy="71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09-04 at 21.0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399"/>
            <a:ext cx="1828800" cy="1090863"/>
          </a:xfrm>
          <a:prstGeom prst="rect">
            <a:avLst/>
          </a:prstGeom>
        </p:spPr>
      </p:pic>
      <p:pic>
        <p:nvPicPr>
          <p:cNvPr id="6" name="Picture 5" descr="Screen Shot 2014-09-04 at 21.08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143000"/>
            <a:ext cx="3352800" cy="1706336"/>
          </a:xfrm>
          <a:prstGeom prst="rect">
            <a:avLst/>
          </a:prstGeom>
        </p:spPr>
      </p:pic>
      <p:pic>
        <p:nvPicPr>
          <p:cNvPr id="7" name="Picture 6" descr="Screen Shot 2014-09-04 at 21.08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962400"/>
            <a:ext cx="4749800" cy="1117600"/>
          </a:xfrm>
          <a:prstGeom prst="rect">
            <a:avLst/>
          </a:prstGeom>
        </p:spPr>
      </p:pic>
      <p:pic>
        <p:nvPicPr>
          <p:cNvPr id="8" name="Picture 7" descr="Screen Shot 2014-09-04 at 21.08.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971800"/>
            <a:ext cx="140885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Simulation Algorithm</a:t>
            </a:r>
          </a:p>
        </p:txBody>
      </p:sp>
      <p:pic>
        <p:nvPicPr>
          <p:cNvPr id="21507" name="Content Placeholder 3" descr="psuedocod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769" r="-20769"/>
          <a:stretch>
            <a:fillRect/>
          </a:stretch>
        </p:blipFill>
        <p:spPr>
          <a:xfrm>
            <a:off x="0" y="1295400"/>
            <a:ext cx="9144000" cy="4732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32" name="Rounded Rectangle 3"/>
          <p:cNvSpPr>
            <a:spLocks noChangeArrowheads="1"/>
          </p:cNvSpPr>
          <p:nvPr/>
        </p:nvSpPr>
        <p:spPr bwMode="auto">
          <a:xfrm>
            <a:off x="609600" y="1676400"/>
            <a:ext cx="2286000" cy="3276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Nanoscribe</a:t>
            </a:r>
          </a:p>
        </p:txBody>
      </p:sp>
      <p:sp>
        <p:nvSpPr>
          <p:cNvPr id="22533" name="Rounded Rectangle 4"/>
          <p:cNvSpPr>
            <a:spLocks noChangeArrowheads="1"/>
          </p:cNvSpPr>
          <p:nvPr/>
        </p:nvSpPr>
        <p:spPr bwMode="auto">
          <a:xfrm>
            <a:off x="3657600" y="3505200"/>
            <a:ext cx="2209800" cy="2438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SEM</a:t>
            </a:r>
          </a:p>
        </p:txBody>
      </p:sp>
      <p:sp>
        <p:nvSpPr>
          <p:cNvPr id="22534" name="Rounded Rectangle 5"/>
          <p:cNvSpPr>
            <a:spLocks noChangeArrowheads="1"/>
          </p:cNvSpPr>
          <p:nvPr/>
        </p:nvSpPr>
        <p:spPr bwMode="auto">
          <a:xfrm>
            <a:off x="6324600" y="5105400"/>
            <a:ext cx="1905000" cy="8382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Coating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Magnetic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Material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2860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 Preparing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1242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Production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40386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Post-processing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4191000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Sputter Coating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10000" y="5029200"/>
            <a:ext cx="1905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Image Analysis</a:t>
            </a:r>
          </a:p>
        </p:txBody>
      </p:sp>
      <p:cxnSp>
        <p:nvCxnSpPr>
          <p:cNvPr id="22540" name="Straight Arrow Connector 12"/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1638301" y="30099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1" name="Straight Arrow Connector 1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1600201" y="38862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2" name="Straight Arrow Connector 19"/>
          <p:cNvCxnSpPr>
            <a:cxnSpLocks noChangeShapeType="1"/>
            <a:stCxn id="10" idx="2"/>
            <a:endCxn id="11" idx="0"/>
          </p:cNvCxnSpPr>
          <p:nvPr/>
        </p:nvCxnSpPr>
        <p:spPr bwMode="auto">
          <a:xfrm rot="5400000">
            <a:off x="4572001" y="4838700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3" name="Straight Arrow Connector 21"/>
          <p:cNvCxnSpPr>
            <a:cxnSpLocks noChangeShapeType="1"/>
            <a:stCxn id="9" idx="3"/>
          </p:cNvCxnSpPr>
          <p:nvPr/>
        </p:nvCxnSpPr>
        <p:spPr bwMode="auto">
          <a:xfrm>
            <a:off x="2743200" y="4343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4" name="Straight Arrow Connector 56"/>
          <p:cNvCxnSpPr>
            <a:cxnSpLocks noChangeShapeType="1"/>
          </p:cNvCxnSpPr>
          <p:nvPr/>
        </p:nvCxnSpPr>
        <p:spPr bwMode="auto">
          <a:xfrm>
            <a:off x="5715000" y="5410200"/>
            <a:ext cx="609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Elbow Connector 17"/>
          <p:cNvCxnSpPr/>
          <p:nvPr/>
        </p:nvCxnSpPr>
        <p:spPr bwMode="auto">
          <a:xfrm rot="10800000">
            <a:off x="1828800" y="4953000"/>
            <a:ext cx="1981200" cy="533400"/>
          </a:xfrm>
          <a:prstGeom prst="bentConnector3">
            <a:avLst>
              <a:gd name="adj1" fmla="val 995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Nanoscribe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pic>
        <p:nvPicPr>
          <p:cNvPr id="23555" name="Content Placeholder 3" descr="nanoscribe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0" r="-5780"/>
          <a:stretch>
            <a:fillRect/>
          </a:stretch>
        </p:blipFill>
        <p:spPr>
          <a:xfrm>
            <a:off x="533400" y="1066800"/>
            <a:ext cx="7924800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Scanning Electron Microscope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Sputter Coating</a:t>
            </a:r>
            <a:endParaRPr lang="en-US" dirty="0"/>
          </a:p>
        </p:txBody>
      </p:sp>
      <p:pic>
        <p:nvPicPr>
          <p:cNvPr id="24580" name="Picture 3" descr="SE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295400"/>
            <a:ext cx="2865438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August15_1kV_Resolution_speed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2286000"/>
            <a:ext cx="26606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1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09800"/>
            <a:ext cx="27432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2"/>
            <a:r>
              <a:rPr lang="en-US" dirty="0" smtClean="0"/>
              <a:t>Simulation framework </a:t>
            </a:r>
          </a:p>
          <a:p>
            <a:pPr lvl="2"/>
            <a:r>
              <a:rPr lang="en-US" dirty="0" smtClean="0"/>
              <a:t>Linear relationship between rotational and translational velocity</a:t>
            </a:r>
          </a:p>
          <a:p>
            <a:pPr lvl="2"/>
            <a:r>
              <a:rPr lang="en-US" dirty="0" smtClean="0"/>
              <a:t>Linear relationship between translational velocity and electric current  </a:t>
            </a:r>
          </a:p>
          <a:p>
            <a:endParaRPr lang="en-US" dirty="0" smtClean="0"/>
          </a:p>
          <a:p>
            <a:r>
              <a:rPr lang="en-US" dirty="0" smtClean="0"/>
              <a:t>Design result</a:t>
            </a:r>
          </a:p>
          <a:p>
            <a:pPr lvl="1"/>
            <a:r>
              <a:rPr lang="en-US" dirty="0" smtClean="0"/>
              <a:t>Variable pitch helical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Fabrication results</a:t>
            </a:r>
          </a:p>
          <a:p>
            <a:pPr lvl="1"/>
            <a:r>
              <a:rPr lang="en-US" dirty="0" smtClean="0"/>
              <a:t>Fabricating different design of </a:t>
            </a:r>
            <a:r>
              <a:rPr lang="en-US" dirty="0" err="1" smtClean="0"/>
              <a:t>microrobot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Benefit of robotic surgery over invasive surgery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GB" dirty="0" smtClean="0"/>
              <a:t>Shorter hospitalization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Reduced pain and discomfort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Minimal scarring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Miniaturization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Cardiovascular surgery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robotic-surg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133600"/>
            <a:ext cx="3291684" cy="1923317"/>
          </a:xfrm>
          <a:prstGeom prst="rect">
            <a:avLst/>
          </a:prstGeom>
        </p:spPr>
      </p:pic>
      <p:pic>
        <p:nvPicPr>
          <p:cNvPr id="5" name="Picture 4" descr="micro-surge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114800"/>
            <a:ext cx="2724150" cy="206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Simulation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5605" name="Picture 4" descr="simulati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3" y="1828800"/>
            <a:ext cx="427513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 descr="Screenshot (1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5800"/>
            <a:ext cx="26812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Experimental-set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00" y="1524000"/>
            <a:ext cx="4051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Simulation Result</a:t>
            </a:r>
          </a:p>
        </p:txBody>
      </p:sp>
      <p:pic>
        <p:nvPicPr>
          <p:cNvPr id="26627" name="Content Placeholder 3" descr="magnetic fiel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-228600" y="990600"/>
            <a:ext cx="8991600" cy="5103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Simulation Result</a:t>
            </a:r>
          </a:p>
        </p:txBody>
      </p:sp>
      <p:pic>
        <p:nvPicPr>
          <p:cNvPr id="5" name="Content Placeholder 4" descr="rotational_trans(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1" r="-18421"/>
          <a:stretch>
            <a:fillRect/>
          </a:stretch>
        </p:blipFill>
        <p:spPr>
          <a:xfrm>
            <a:off x="-381000" y="914400"/>
            <a:ext cx="9525000" cy="52204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Design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848600" cy="49530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dirty="0" smtClean="0"/>
              <a:t>- Helix with the variable pitch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- Capable to add propellers</a:t>
            </a:r>
          </a:p>
          <a:p>
            <a:pPr>
              <a:buFont typeface="Wingdings" charset="2"/>
              <a:buNone/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28676" name="Picture 3" descr="Screenshot (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14800"/>
            <a:ext cx="14049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design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14600"/>
            <a:ext cx="12938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Screenshot (5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14800"/>
            <a:ext cx="12239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 descr="Screenshot (7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4191000"/>
            <a:ext cx="10668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7" descr="Screenshot (8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2590800"/>
            <a:ext cx="1946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8" descr="Screenshot (9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590800"/>
            <a:ext cx="21034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9" descr="Screenshot (10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191000"/>
            <a:ext cx="8683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0" descr="Screenshot (11)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3063" y="2514600"/>
            <a:ext cx="22939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Fabrication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pic>
        <p:nvPicPr>
          <p:cNvPr id="29700" name="Picture 3" descr="1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67000"/>
            <a:ext cx="30083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1219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 descr="S1_16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9144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 descr="August6_1kV_7speed_helical_5u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914400"/>
            <a:ext cx="1143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 descr="S1_29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914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8" descr="S1_38.t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76800" y="9144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1_58.t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71800"/>
            <a:ext cx="34544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My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r>
              <a:rPr lang="en-US" dirty="0" smtClean="0"/>
              <a:t>The helix design with a variable pitch</a:t>
            </a:r>
          </a:p>
          <a:p>
            <a:endParaRPr lang="en-US" dirty="0" smtClean="0"/>
          </a:p>
          <a:p>
            <a:r>
              <a:rPr lang="en-US" dirty="0" smtClean="0"/>
              <a:t>The first application of Regularized </a:t>
            </a:r>
            <a:r>
              <a:rPr lang="en-US" dirty="0" err="1" smtClean="0"/>
              <a:t>Stokeslet</a:t>
            </a:r>
            <a:r>
              <a:rPr lang="en-US" dirty="0" smtClean="0"/>
              <a:t> Method and Body</a:t>
            </a:r>
          </a:p>
          <a:p>
            <a:pPr>
              <a:buNone/>
            </a:pPr>
            <a:r>
              <a:rPr lang="en-US" dirty="0" smtClean="0"/>
              <a:t> Slender Theory in remotely controlled swimming </a:t>
            </a:r>
            <a:r>
              <a:rPr lang="en-US" dirty="0" err="1" smtClean="0"/>
              <a:t>microrobot</a:t>
            </a:r>
            <a:r>
              <a:rPr lang="en-US" dirty="0" smtClean="0"/>
              <a:t> to model the propulsion of the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472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Mathematics model to find electric current from microrobot velocity is solved</a:t>
            </a:r>
          </a:p>
          <a:p>
            <a:pPr>
              <a:defRPr/>
            </a:pPr>
            <a:r>
              <a:rPr lang="en-US" dirty="0" smtClean="0"/>
              <a:t>New design of microrobot to satisfy fabrication requirement</a:t>
            </a:r>
          </a:p>
          <a:p>
            <a:pPr>
              <a:defRPr/>
            </a:pPr>
            <a:r>
              <a:rPr lang="en-US" dirty="0" smtClean="0"/>
              <a:t>Helix propulsion methods for remotely controlled microrobot </a:t>
            </a:r>
          </a:p>
          <a:p>
            <a:pPr>
              <a:defRPr/>
            </a:pPr>
            <a:r>
              <a:rPr lang="en-US" dirty="0" smtClean="0"/>
              <a:t>Basic framework for microrobot simulation</a:t>
            </a:r>
          </a:p>
          <a:p>
            <a:pPr>
              <a:defRPr/>
            </a:pPr>
            <a:r>
              <a:rPr lang="en-US" dirty="0" smtClean="0"/>
              <a:t>Future work</a:t>
            </a:r>
          </a:p>
          <a:p>
            <a:pPr lvl="1">
              <a:defRPr/>
            </a:pPr>
            <a:r>
              <a:rPr lang="en-US" dirty="0" smtClean="0"/>
              <a:t>Optimizing simulation platform</a:t>
            </a:r>
          </a:p>
          <a:p>
            <a:pPr lvl="1">
              <a:defRPr/>
            </a:pPr>
            <a:r>
              <a:rPr lang="en-US" dirty="0" smtClean="0"/>
              <a:t>Applying new actuation method such as ultrasonic</a:t>
            </a:r>
          </a:p>
          <a:p>
            <a:pPr lvl="1">
              <a:defRPr/>
            </a:pPr>
            <a:r>
              <a:rPr lang="en-US" dirty="0" smtClean="0"/>
              <a:t>Designing propeller with the helix tail</a:t>
            </a:r>
          </a:p>
          <a:p>
            <a:pPr lvl="1">
              <a:defRPr/>
            </a:pPr>
            <a:r>
              <a:rPr lang="en-US" dirty="0" smtClean="0"/>
              <a:t>Validation</a:t>
            </a:r>
          </a:p>
          <a:p>
            <a:pPr lvl="1"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47244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Thank you for your attention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 Thanks to my supervisors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</a:t>
            </a: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Prof. Guang-Zhong Yang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Dr. Vincenzo Curto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Dr. Henry Ip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endParaRPr lang="en-US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533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History of Swimming 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Microrobot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 1930 (Bruce) first swimming mechanism at micro scale</a:t>
            </a:r>
          </a:p>
          <a:p>
            <a:pPr>
              <a:defRPr/>
            </a:pPr>
            <a:r>
              <a:rPr lang="en-US" dirty="0" smtClean="0"/>
              <a:t>Bell 2007 first Artificial Bacteria Flagellum</a:t>
            </a:r>
          </a:p>
          <a:p>
            <a:pPr>
              <a:defRPr/>
            </a:pPr>
            <a:r>
              <a:rPr lang="en-US" dirty="0" smtClean="0"/>
              <a:t>Zhang 2009, characterized them</a:t>
            </a:r>
          </a:p>
          <a:p>
            <a:pPr>
              <a:defRPr/>
            </a:pPr>
            <a:r>
              <a:rPr lang="en-US" dirty="0" smtClean="0"/>
              <a:t>Mahoney et al. 2012, velocity control</a:t>
            </a:r>
          </a:p>
          <a:p>
            <a:pPr>
              <a:defRPr/>
            </a:pPr>
            <a:r>
              <a:rPr lang="en-US" dirty="0" smtClean="0"/>
              <a:t>Nelson et al. 2013, actuation and fabrication 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10244" name="Picture 3" descr="cili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962400"/>
            <a:ext cx="2489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Potential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 divided into two categories:</a:t>
            </a:r>
          </a:p>
          <a:p>
            <a:pPr lvl="1">
              <a:defRPr/>
            </a:pPr>
            <a:r>
              <a:rPr lang="en-US" dirty="0" smtClean="0"/>
              <a:t>Biomedical In vivo</a:t>
            </a:r>
          </a:p>
          <a:p>
            <a:pPr lvl="2">
              <a:defRPr/>
            </a:pPr>
            <a:r>
              <a:rPr lang="en-US" dirty="0" smtClean="0"/>
              <a:t>Minimally invasive procedures</a:t>
            </a:r>
          </a:p>
          <a:p>
            <a:pPr lvl="2">
              <a:defRPr/>
            </a:pPr>
            <a:r>
              <a:rPr lang="en-US" dirty="0" smtClean="0"/>
              <a:t>Targeted drag delivery</a:t>
            </a:r>
          </a:p>
          <a:p>
            <a:pPr lvl="2">
              <a:defRPr/>
            </a:pPr>
            <a:r>
              <a:rPr lang="en-US" dirty="0" smtClean="0"/>
              <a:t>Ablation of the material</a:t>
            </a:r>
          </a:p>
          <a:p>
            <a:pPr lvl="2">
              <a:defRPr/>
            </a:pPr>
            <a:r>
              <a:rPr lang="en-US" dirty="0" smtClean="0"/>
              <a:t>Delivery of hyperthermia for cancer treatment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In vitro (lab-on-a-chip)</a:t>
            </a:r>
          </a:p>
          <a:p>
            <a:pPr lvl="2">
              <a:defRPr/>
            </a:pPr>
            <a:r>
              <a:rPr lang="en-US" dirty="0" smtClean="0"/>
              <a:t>Manipulation and characterization of cells</a:t>
            </a:r>
          </a:p>
          <a:p>
            <a:pPr lvl="2">
              <a:defRPr/>
            </a:pPr>
            <a:r>
              <a:rPr lang="en-US" dirty="0" smtClean="0"/>
              <a:t> </a:t>
            </a:r>
            <a:r>
              <a:rPr lang="en-US" dirty="0" err="1" smtClean="0"/>
              <a:t>Microfluidic</a:t>
            </a:r>
            <a:r>
              <a:rPr lang="en-US" dirty="0" smtClean="0"/>
              <a:t> control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Most of these applications placed micro-device into fluidic or soft environment.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a helical </a:t>
            </a:r>
            <a:r>
              <a:rPr lang="en-US" dirty="0" err="1" smtClean="0"/>
              <a:t>microrobot</a:t>
            </a:r>
            <a:r>
              <a:rPr lang="en-US" dirty="0" smtClean="0"/>
              <a:t> and characterization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Evaluation of </a:t>
            </a:r>
            <a:r>
              <a:rPr lang="en-US" dirty="0" err="1" smtClean="0"/>
              <a:t>nano</a:t>
            </a:r>
            <a:r>
              <a:rPr lang="en-US" dirty="0" smtClean="0"/>
              <a:t> printed structures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locomotion swimming helical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magnetically actuated helix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Try simulator packages,</a:t>
            </a:r>
          </a:p>
          <a:p>
            <a:pPr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None/>
              <a:defRPr/>
            </a:pPr>
            <a:endParaRPr lang="en-US" sz="1600" b="1" kern="1200" dirty="0" smtClean="0">
              <a:solidFill>
                <a:schemeClr val="tx1"/>
              </a:solidFill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Rounded Rectangle 3"/>
          <p:cNvSpPr>
            <a:spLocks noChangeArrowheads="1"/>
          </p:cNvSpPr>
          <p:nvPr/>
        </p:nvSpPr>
        <p:spPr bwMode="auto">
          <a:xfrm>
            <a:off x="2971800" y="1447800"/>
            <a:ext cx="3200400" cy="1828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Simulation</a:t>
            </a:r>
          </a:p>
        </p:txBody>
      </p:sp>
      <p:sp>
        <p:nvSpPr>
          <p:cNvPr id="13317" name="Rounded Rectangle 4"/>
          <p:cNvSpPr>
            <a:spLocks noChangeArrowheads="1"/>
          </p:cNvSpPr>
          <p:nvPr/>
        </p:nvSpPr>
        <p:spPr bwMode="auto">
          <a:xfrm>
            <a:off x="2971800" y="4343400"/>
            <a:ext cx="3200400" cy="1752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Fabrication</a:t>
            </a:r>
          </a:p>
        </p:txBody>
      </p:sp>
      <p:sp>
        <p:nvSpPr>
          <p:cNvPr id="13318" name="Rounded Rectangle 5"/>
          <p:cNvSpPr>
            <a:spLocks noChangeArrowheads="1"/>
          </p:cNvSpPr>
          <p:nvPr/>
        </p:nvSpPr>
        <p:spPr bwMode="auto">
          <a:xfrm>
            <a:off x="762000" y="3505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Design</a:t>
            </a:r>
          </a:p>
        </p:txBody>
      </p:sp>
      <p:sp>
        <p:nvSpPr>
          <p:cNvPr id="13319" name="Rounded Rectangle 6"/>
          <p:cNvSpPr>
            <a:spLocks noChangeArrowheads="1"/>
          </p:cNvSpPr>
          <p:nvPr/>
        </p:nvSpPr>
        <p:spPr bwMode="auto">
          <a:xfrm>
            <a:off x="6477000" y="3429000"/>
            <a:ext cx="1981200" cy="838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Validation</a:t>
            </a:r>
          </a:p>
        </p:txBody>
      </p:sp>
      <p:cxnSp>
        <p:nvCxnSpPr>
          <p:cNvPr id="13320" name="Elbow Connector 8"/>
          <p:cNvCxnSpPr>
            <a:cxnSpLocks noChangeShapeType="1"/>
            <a:stCxn id="13318" idx="0"/>
            <a:endCxn id="13316" idx="1"/>
          </p:cNvCxnSpPr>
          <p:nvPr/>
        </p:nvCxnSpPr>
        <p:spPr bwMode="auto">
          <a:xfrm rot="5400000" flipH="1" flipV="1">
            <a:off x="1790700" y="2324100"/>
            <a:ext cx="1143000" cy="12192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1" name="Elbow Connector 14"/>
          <p:cNvCxnSpPr>
            <a:cxnSpLocks noChangeShapeType="1"/>
          </p:cNvCxnSpPr>
          <p:nvPr/>
        </p:nvCxnSpPr>
        <p:spPr bwMode="auto">
          <a:xfrm>
            <a:off x="1752600" y="4267200"/>
            <a:ext cx="1219200" cy="914400"/>
          </a:xfrm>
          <a:prstGeom prst="bentConnector3">
            <a:avLst>
              <a:gd name="adj1" fmla="val 301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2" name="Elbow Connector 22"/>
          <p:cNvCxnSpPr>
            <a:cxnSpLocks noChangeShapeType="1"/>
          </p:cNvCxnSpPr>
          <p:nvPr/>
        </p:nvCxnSpPr>
        <p:spPr bwMode="auto">
          <a:xfrm flipV="1">
            <a:off x="6172200" y="4267200"/>
            <a:ext cx="1295400" cy="1066800"/>
          </a:xfrm>
          <a:prstGeom prst="bentConnector3">
            <a:avLst>
              <a:gd name="adj1" fmla="val 98574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3" name="Straight Arrow Connector 30"/>
          <p:cNvCxnSpPr>
            <a:cxnSpLocks noChangeShapeType="1"/>
            <a:stCxn id="13319" idx="1"/>
            <a:endCxn id="13318" idx="3"/>
          </p:cNvCxnSpPr>
          <p:nvPr/>
        </p:nvCxnSpPr>
        <p:spPr bwMode="auto">
          <a:xfrm rot="10800000" flipV="1">
            <a:off x="2743200" y="3848100"/>
            <a:ext cx="37338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4" name="Shape 32"/>
          <p:cNvCxnSpPr>
            <a:cxnSpLocks noChangeShapeType="1"/>
            <a:stCxn id="13316" idx="3"/>
            <a:endCxn id="13319" idx="0"/>
          </p:cNvCxnSpPr>
          <p:nvPr/>
        </p:nvCxnSpPr>
        <p:spPr bwMode="auto">
          <a:xfrm>
            <a:off x="6172200" y="2362200"/>
            <a:ext cx="1295400" cy="10668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5" name="Rounded Rectangle 33"/>
          <p:cNvSpPr>
            <a:spLocks noChangeArrowheads="1"/>
          </p:cNvSpPr>
          <p:nvPr/>
        </p:nvSpPr>
        <p:spPr bwMode="auto">
          <a:xfrm>
            <a:off x="3352800" y="20574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Propulsion Algorithm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3352800" y="2743200"/>
            <a:ext cx="2514600" cy="381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Actuation Algorithm</a:t>
            </a:r>
          </a:p>
        </p:txBody>
      </p:sp>
      <p:cxnSp>
        <p:nvCxnSpPr>
          <p:cNvPr id="13327" name="Straight Arrow Connector 63"/>
          <p:cNvCxnSpPr>
            <a:cxnSpLocks noChangeShapeType="1"/>
            <a:stCxn id="13325" idx="2"/>
            <a:endCxn id="60" idx="0"/>
          </p:cNvCxnSpPr>
          <p:nvPr/>
        </p:nvCxnSpPr>
        <p:spPr bwMode="auto">
          <a:xfrm rot="5400000">
            <a:off x="4457701" y="25908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8" name="Rounded Rectangle 64"/>
          <p:cNvSpPr>
            <a:spLocks noChangeArrowheads="1"/>
          </p:cNvSpPr>
          <p:nvPr/>
        </p:nvSpPr>
        <p:spPr bwMode="auto">
          <a:xfrm>
            <a:off x="3352800" y="49530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 Nanoscribe</a:t>
            </a:r>
          </a:p>
        </p:txBody>
      </p:sp>
      <p:sp>
        <p:nvSpPr>
          <p:cNvPr id="13329" name="Rounded Rectangle 65"/>
          <p:cNvSpPr>
            <a:spLocks noChangeArrowheads="1"/>
          </p:cNvSpPr>
          <p:nvPr/>
        </p:nvSpPr>
        <p:spPr bwMode="auto">
          <a:xfrm>
            <a:off x="3352800" y="56388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	SEM</a:t>
            </a:r>
          </a:p>
        </p:txBody>
      </p:sp>
      <p:cxnSp>
        <p:nvCxnSpPr>
          <p:cNvPr id="13330" name="Straight Arrow Connector 67"/>
          <p:cNvCxnSpPr>
            <a:cxnSpLocks noChangeShapeType="1"/>
            <a:endCxn id="13329" idx="0"/>
          </p:cNvCxnSpPr>
          <p:nvPr/>
        </p:nvCxnSpPr>
        <p:spPr bwMode="auto">
          <a:xfrm rot="16200000" flipH="1">
            <a:off x="4440238" y="5468938"/>
            <a:ext cx="303212" cy="36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31" name="TextBox 76"/>
          <p:cNvSpPr txBox="1">
            <a:spLocks noChangeArrowheads="1"/>
          </p:cNvSpPr>
          <p:nvPr/>
        </p:nvSpPr>
        <p:spPr bwMode="auto">
          <a:xfrm>
            <a:off x="3429000" y="34290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    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/>
              <a:t>			     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3962400" cy="4343400"/>
          </a:xfrm>
        </p:spPr>
        <p:txBody>
          <a:bodyPr/>
          <a:lstStyle/>
          <a:p>
            <a:r>
              <a:rPr lang="en-US" dirty="0" smtClean="0"/>
              <a:t>Why helical shape?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Non-reciprocal configuration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 motion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Helix has a same angle of</a:t>
            </a:r>
          </a:p>
          <a:p>
            <a:pPr lvl="1">
              <a:buNone/>
            </a:pPr>
            <a:r>
              <a:rPr lang="en-US" dirty="0" smtClean="0"/>
              <a:t>      attack to the direction of motion </a:t>
            </a:r>
          </a:p>
          <a:p>
            <a:pPr lvl="1">
              <a:buNone/>
            </a:pPr>
            <a:r>
              <a:rPr lang="en-US" dirty="0" smtClean="0"/>
              <a:t>    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 descr="/Users/nafisehemamy/Downloads/Sperm Flagellar Kinematic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4478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	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key parameters</a:t>
            </a:r>
          </a:p>
          <a:p>
            <a:pPr lvl="2">
              <a:defRPr/>
            </a:pPr>
            <a:r>
              <a:rPr lang="en-US" dirty="0" smtClean="0"/>
              <a:t>Helix length</a:t>
            </a:r>
          </a:p>
          <a:p>
            <a:pPr lvl="2">
              <a:defRPr/>
            </a:pPr>
            <a:r>
              <a:rPr lang="en-US" dirty="0" smtClean="0"/>
              <a:t>Pitch</a:t>
            </a:r>
          </a:p>
          <a:p>
            <a:pPr lvl="2">
              <a:defRPr/>
            </a:pPr>
            <a:r>
              <a:rPr lang="en-US" dirty="0" smtClean="0"/>
              <a:t>Pitch angle</a:t>
            </a:r>
          </a:p>
          <a:p>
            <a:pPr lvl="2">
              <a:defRPr/>
            </a:pPr>
            <a:r>
              <a:rPr lang="en-US" dirty="0" smtClean="0"/>
              <a:t>Helix radius</a:t>
            </a:r>
          </a:p>
          <a:p>
            <a:pPr lvl="2">
              <a:defRPr/>
            </a:pPr>
            <a:r>
              <a:rPr lang="en-US" dirty="0" smtClean="0"/>
              <a:t>Filament radius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defRPr/>
            </a:pPr>
            <a:endParaRPr lang="en-US" dirty="0" smtClean="0"/>
          </a:p>
        </p:txBody>
      </p:sp>
      <p:pic>
        <p:nvPicPr>
          <p:cNvPr id="15364" name="Picture 8" descr="paramete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76400"/>
            <a:ext cx="3606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9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34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 descr="August6_1kV_7speed_helica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 descr="S1_29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 descr="S1_73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7800" y="41148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sp>
        <p:nvSpPr>
          <p:cNvPr id="16388" name="Rounded Rectangle 3"/>
          <p:cNvSpPr>
            <a:spLocks noChangeArrowheads="1"/>
          </p:cNvSpPr>
          <p:nvPr/>
        </p:nvSpPr>
        <p:spPr bwMode="auto">
          <a:xfrm>
            <a:off x="990600" y="1828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Desired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Velocity</a:t>
            </a:r>
          </a:p>
        </p:txBody>
      </p:sp>
      <p:sp>
        <p:nvSpPr>
          <p:cNvPr id="16389" name="Rounded Rectangle 4"/>
          <p:cNvSpPr>
            <a:spLocks noChangeArrowheads="1"/>
          </p:cNvSpPr>
          <p:nvPr/>
        </p:nvSpPr>
        <p:spPr bwMode="auto">
          <a:xfrm>
            <a:off x="3733800" y="1066800"/>
            <a:ext cx="2286000" cy="2514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Propulsion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0" name="Rounded Rectangle 5"/>
          <p:cNvSpPr>
            <a:spLocks noChangeArrowheads="1"/>
          </p:cNvSpPr>
          <p:nvPr/>
        </p:nvSpPr>
        <p:spPr bwMode="auto">
          <a:xfrm>
            <a:off x="6400800" y="1828800"/>
            <a:ext cx="19812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Actuation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1" name="Rounded Rectangle 6"/>
          <p:cNvSpPr>
            <a:spLocks noChangeArrowheads="1"/>
          </p:cNvSpPr>
          <p:nvPr/>
        </p:nvSpPr>
        <p:spPr bwMode="auto">
          <a:xfrm>
            <a:off x="6400800" y="4191000"/>
            <a:ext cx="19812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Torque</a:t>
            </a:r>
          </a:p>
        </p:txBody>
      </p:sp>
      <p:sp>
        <p:nvSpPr>
          <p:cNvPr id="16392" name="Rounded Rectangle 7"/>
          <p:cNvSpPr>
            <a:spLocks noChangeArrowheads="1"/>
          </p:cNvSpPr>
          <p:nvPr/>
        </p:nvSpPr>
        <p:spPr bwMode="auto">
          <a:xfrm>
            <a:off x="38100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Magnetic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  Field</a:t>
            </a:r>
          </a:p>
        </p:txBody>
      </p:sp>
      <p:sp>
        <p:nvSpPr>
          <p:cNvPr id="16393" name="Rounded Rectangle 8"/>
          <p:cNvSpPr>
            <a:spLocks noChangeArrowheads="1"/>
          </p:cNvSpPr>
          <p:nvPr/>
        </p:nvSpPr>
        <p:spPr bwMode="auto">
          <a:xfrm>
            <a:off x="9906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Electric 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Current</a:t>
            </a:r>
          </a:p>
        </p:txBody>
      </p:sp>
      <p:cxnSp>
        <p:nvCxnSpPr>
          <p:cNvPr id="16394" name="Straight Arrow Connector 10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3276600" y="2324100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5" name="Straight Arrow Connector 23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6019800" y="2324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8"/>
          <p:cNvCxnSpPr>
            <a:cxnSpLocks noChangeShapeType="1"/>
            <a:stCxn id="16390" idx="2"/>
            <a:endCxn id="16391" idx="0"/>
          </p:cNvCxnSpPr>
          <p:nvPr/>
        </p:nvCxnSpPr>
        <p:spPr bwMode="auto">
          <a:xfrm rot="5400000">
            <a:off x="6705600" y="35052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Arrow Connector 32"/>
          <p:cNvCxnSpPr>
            <a:cxnSpLocks noChangeShapeType="1"/>
            <a:stCxn id="16391" idx="1"/>
            <a:endCxn id="16392" idx="3"/>
          </p:cNvCxnSpPr>
          <p:nvPr/>
        </p:nvCxnSpPr>
        <p:spPr bwMode="auto">
          <a:xfrm rot="10800000">
            <a:off x="6096000" y="4724400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8" name="Straight Arrow Connector 34"/>
          <p:cNvCxnSpPr>
            <a:cxnSpLocks noChangeShapeType="1"/>
            <a:stCxn id="16392" idx="1"/>
            <a:endCxn id="16393" idx="3"/>
          </p:cNvCxnSpPr>
          <p:nvPr/>
        </p:nvCxnSpPr>
        <p:spPr bwMode="auto">
          <a:xfrm rot="10800000">
            <a:off x="3276600" y="4724400"/>
            <a:ext cx="533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5" name="Rounded Rectangle 34"/>
          <p:cNvSpPr/>
          <p:nvPr/>
        </p:nvSpPr>
        <p:spPr bwMode="auto">
          <a:xfrm>
            <a:off x="4191000" y="20574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RFT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191000" y="25908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RSM  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4191000" y="31242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BST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a="http://schemas.openxmlformats.org/drawingml/2006/main" xmlns:thm15="http://schemas.microsoft.com/office/thememl/2012/main" name="BSN Introduction - handouts.pptx" id="{D583ECBF-25F7-44BC-A463-92ED534B4D14}" vid="{CAD8ECF4-B4EF-4EE2-88FE-F499053A07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8836</TotalTime>
  <Words>703</Words>
  <Application>Microsoft Macintosh PowerPoint</Application>
  <PresentationFormat>On-screen Show (4:3)</PresentationFormat>
  <Paragraphs>189</Paragraphs>
  <Slides>27</Slides>
  <Notes>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Blank Presentation</vt:lpstr>
      <vt:lpstr>Platform for Microrobot Navigation</vt:lpstr>
      <vt:lpstr>   Motivation </vt:lpstr>
      <vt:lpstr> History of Swimming Microrobot</vt:lpstr>
      <vt:lpstr>  Potential Application </vt:lpstr>
      <vt:lpstr>   Key Challenges</vt:lpstr>
      <vt:lpstr>   Project Overview</vt:lpstr>
      <vt:lpstr>         Design</vt:lpstr>
      <vt:lpstr>    Design</vt:lpstr>
      <vt:lpstr>      Simulation</vt:lpstr>
      <vt:lpstr>         Propulsion Modeling </vt:lpstr>
      <vt:lpstr>       Resistive Force Theory</vt:lpstr>
      <vt:lpstr>      Propulsion Modeling</vt:lpstr>
      <vt:lpstr>       Actuation</vt:lpstr>
      <vt:lpstr>       Actuation</vt:lpstr>
      <vt:lpstr>  Simulation Algorithm</vt:lpstr>
      <vt:lpstr>     Fabrication</vt:lpstr>
      <vt:lpstr>   Nanoscribe</vt:lpstr>
      <vt:lpstr>  Scanning Electron Microscope</vt:lpstr>
      <vt:lpstr>     Results</vt:lpstr>
      <vt:lpstr>       Simulation Result</vt:lpstr>
      <vt:lpstr>      Simulation Result</vt:lpstr>
      <vt:lpstr>   Simulation Result</vt:lpstr>
      <vt:lpstr>   Design Results</vt:lpstr>
      <vt:lpstr>     Fabrication Result</vt:lpstr>
      <vt:lpstr>   My Contribution</vt:lpstr>
      <vt:lpstr>      Conclusion</vt:lpstr>
      <vt:lpstr>   Thank you for your attention     Thanks to my supervisors    Prof. Guang-Zhong Yang        Dr. Vincenzo Curto     Dr. Henry Ip   </vt:lpstr>
    </vt:vector>
  </TitlesOfParts>
  <Company>steve wilson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g.dwyer13@imperial.ac.uk</dc:creator>
  <cp:lastModifiedBy>Nafiseh Emamy</cp:lastModifiedBy>
  <cp:revision>417</cp:revision>
  <dcterms:created xsi:type="dcterms:W3CDTF">2014-09-04T21:47:59Z</dcterms:created>
  <dcterms:modified xsi:type="dcterms:W3CDTF">2014-09-04T21:48:31Z</dcterms:modified>
</cp:coreProperties>
</file>